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PT Sans Narrow"/>
      <p:regular r:id="rId36"/>
      <p:bold r:id="rId37"/>
    </p:embeddedFont>
    <p:embeddedFont>
      <p:font typeface="Maven Pro"/>
      <p:regular r:id="rId38"/>
      <p:bold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4" roundtripDataSignature="AMtx7mjtdcFHEpmg0HsaRdviMxpHs2HW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2150AE-EFDD-4E71-9737-A23D16FD64F5}">
  <a:tblStyle styleId="{CF2150AE-EFDD-4E71-9737-A23D16FD64F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PTSansNarrow-bold.fntdata"/><Relationship Id="rId14" Type="http://schemas.openxmlformats.org/officeDocument/2006/relationships/slide" Target="slides/slide9.xml"/><Relationship Id="rId36" Type="http://schemas.openxmlformats.org/officeDocument/2006/relationships/font" Target="fonts/PTSansNarrow-regular.fntdata"/><Relationship Id="rId17" Type="http://schemas.openxmlformats.org/officeDocument/2006/relationships/slide" Target="slides/slide12.xml"/><Relationship Id="rId39" Type="http://schemas.openxmlformats.org/officeDocument/2006/relationships/font" Target="fonts/MavenPro-bold.fntdata"/><Relationship Id="rId16" Type="http://schemas.openxmlformats.org/officeDocument/2006/relationships/slide" Target="slides/slide11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orbes.com/sites/cognitiveworld/2019/10/04/the-art-of-online-influence/?sh=457a490847ef" TargetMode="External"/><Relationship Id="rId3" Type="http://schemas.openxmlformats.org/officeDocument/2006/relationships/hyperlink" Target="https://www.ytcstudios.com/blog/2020/10/5/the-influence-of-fake-news-on-marketing" TargetMode="External"/><Relationship Id="rId4" Type="http://schemas.openxmlformats.org/officeDocument/2006/relationships/hyperlink" Target="https://www.dictionary.com/browse/the-medium-is-the-message" TargetMode="External"/><Relationship Id="rId5" Type="http://schemas.openxmlformats.org/officeDocument/2006/relationships/hyperlink" Target="https://commons.wikimedia.org/wiki/File:Customer_Segmentation.png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dexchanger.com/venture-capital/ecosystem-map-luma-partners-kawaja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hootsuite.com/social-media-metrics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accinemisinformation.guide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ewresearch.org/fact-tank/2015/05/19/more-americans-are-using-social-media-to-connect-with-politicians/" TargetMode="External"/><Relationship Id="rId3" Type="http://schemas.openxmlformats.org/officeDocument/2006/relationships/hyperlink" Target="https://www.facebook.com/ads/library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hootsuite.com/social-media-metrics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enning.army.mil/armor/earmor/content/issues/2014/oct_dec/Westphal.html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cs.civilservice.gov.uk/publications/resist-2-counter-disinformation-toolkit/#Tracking-Effectiveness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Social_Network_Analysis_Visualization.png" TargetMode="External"/><Relationship Id="rId3" Type="http://schemas.openxmlformats.org/officeDocument/2006/relationships/hyperlink" Target="https://www.pnas.org/content/106/51/21544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hootsuite.com/social-media-metrics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ickr.com/photos/intersectionconsulting/5332653015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venuehunt.com/build-sales-funnel-shopify-store/" TargetMode="External"/><Relationship Id="rId3" Type="http://schemas.openxmlformats.org/officeDocument/2006/relationships/hyperlink" Target="https://www.autogrow.co/the-evil-isis-sales-funnel-deconstructed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“</a:t>
            </a:r>
            <a:r>
              <a:rPr lang="en-US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Influence to me is being able to control what someone sees about you - which then leads to you being able to control what they think about you. So PR is organized truth” - Ulysses Osuna, Influencer Press</a:t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Links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https://www.forbes.com/sites/cognitiveworld/2019/10/04/the-art-of-online-influence/?sh=457a490847ef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https://www.ytcstudios.com/blog/2020/10/5/the-influence-of-fake-news-on-marketing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https://www.dictionary.com/browse/the-medium-is-the-message</a:t>
            </a:r>
            <a:r>
              <a:rPr lang="en-US" u="none">
                <a:solidFill>
                  <a:srgbClr val="000000"/>
                </a:solidFill>
              </a:rPr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Image: </a:t>
            </a:r>
            <a:r>
              <a:rPr lang="en-US" u="sng">
                <a:solidFill>
                  <a:srgbClr val="27278B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https://commons.wikimedia.org/wiki/File:Customer_Segmentation.png</a:t>
            </a:r>
            <a:r>
              <a:rPr lang="en-US" sz="1100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Image: </a:t>
            </a:r>
            <a:r>
              <a:rPr lang="en-US" u="sng">
                <a:solidFill>
                  <a:srgbClr val="27278B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https://www.adexchanger.com/venture-capital/ecosystem-map-luma-partners-kawaja/</a:t>
            </a:r>
            <a:r>
              <a:rPr lang="en-US" sz="1100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https://blog.hootsuite.com/social-media-metrics/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27278B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https://vaccinemisinformation.guide/</a:t>
            </a:r>
            <a:r>
              <a:rPr lang="en-US" u="none">
                <a:solidFill>
                  <a:srgbClr val="000000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13e49433b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13e49433b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Image: </a:t>
            </a:r>
            <a:r>
              <a:rPr lang="en-US" u="sng">
                <a:solidFill>
                  <a:srgbClr val="27278B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https://www.pewresearch.org/fact-tank/2015/05/19/more-americans-are-using-social-media-to-connect-with-politicians/</a:t>
            </a:r>
            <a:r>
              <a:rPr lang="en-US" sz="11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27278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https://www.facebook.com/ads/library</a:t>
            </a:r>
            <a:r>
              <a:rPr lang="en-US" u="none">
                <a:solidFill>
                  <a:srgbClr val="000000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Links: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Knowledge vs Social from Carley’s BEND framework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https://blog.hootsuite.com/social-media-metrics/</a:t>
            </a:r>
            <a:r>
              <a:rPr lang="en-US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Applause rate: number of approvals (likes, favorites) on material relative to views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https://www.benning.army.mil/armor/earmor/content/issues/2014/oct_dec/Westphal.html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sp>
        <p:nvSpPr>
          <p:cNvPr id="223" name="Google Shape;22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13e49433b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13e49433b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13e49433b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13e49433b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Section 6.2 of the RESIST framework doc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https://gcs.civilservice.gov.uk/publications/resist-2-counter-disinformation-toolkit/#Tracking-Effectiveness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13e49433b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13e49433b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13e49433b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13e49433b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Links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Image: </a:t>
            </a:r>
            <a:r>
              <a:rPr lang="en-US" u="sng">
                <a:solidFill>
                  <a:srgbClr val="27278B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https://commons.wikimedia.org/wiki/File:Social_Network_Analysis_Visualization.png</a:t>
            </a:r>
            <a:r>
              <a:rPr lang="en-US" sz="1100"/>
              <a:t>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Paper to check out: </a:t>
            </a:r>
            <a:r>
              <a:rPr lang="en-US" u="sng">
                <a:solidFill>
                  <a:srgbClr val="27278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https://www.pnas.org/content/106/51/21544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US" sz="11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https://blog.hootsuite.com/social-media-metrics/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Links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 sz="1100"/>
              <a:t>Image: </a:t>
            </a:r>
            <a:r>
              <a:rPr lang="en-US" u="sng">
                <a:solidFill>
                  <a:srgbClr val="27278B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https://www.flickr.com/photos/intersectionconsulting/5332653015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Image: </a:t>
            </a:r>
            <a:r>
              <a:rPr lang="en-US" u="sng">
                <a:solidFill>
                  <a:srgbClr val="27278B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https://revenuehunt.com/build-sales-funnel-shopify-store/</a:t>
            </a:r>
            <a:r>
              <a:rPr lang="en-US" sz="11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Image: </a:t>
            </a:r>
            <a:r>
              <a:rPr lang="en-US" u="sng">
                <a:solidFill>
                  <a:srgbClr val="27278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https://www.autogrow.co/the-evil-isis-sales-funnel-deconstructed/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grpSp>
        <p:nvGrpSpPr>
          <p:cNvPr id="13" name="Google Shape;13;p23"/>
          <p:cNvGrpSpPr/>
          <p:nvPr/>
        </p:nvGrpSpPr>
        <p:grpSpPr>
          <a:xfrm>
            <a:off x="1004144" y="1023295"/>
            <a:ext cx="7136670" cy="152402"/>
            <a:chOff x="0" y="0"/>
            <a:chExt cx="7136668" cy="152401"/>
          </a:xfrm>
        </p:grpSpPr>
        <p:cxnSp>
          <p:nvCxnSpPr>
            <p:cNvPr id="14" name="Google Shape;14;p23"/>
            <p:cNvCxnSpPr/>
            <p:nvPr/>
          </p:nvCxnSpPr>
          <p:spPr>
            <a:xfrm rot="10800000">
              <a:off x="0" y="0"/>
              <a:ext cx="7136668" cy="1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23"/>
            <p:cNvCxnSpPr/>
            <p:nvPr/>
          </p:nvCxnSpPr>
          <p:spPr>
            <a:xfrm rot="10800000">
              <a:off x="0" y="152400"/>
              <a:ext cx="7136668" cy="1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6" name="Google Shape;16;p23"/>
          <p:cNvGrpSpPr/>
          <p:nvPr/>
        </p:nvGrpSpPr>
        <p:grpSpPr>
          <a:xfrm>
            <a:off x="1004151" y="3969098"/>
            <a:ext cx="7136669" cy="152403"/>
            <a:chOff x="0" y="-1"/>
            <a:chExt cx="7136668" cy="152402"/>
          </a:xfrm>
        </p:grpSpPr>
        <p:cxnSp>
          <p:nvCxnSpPr>
            <p:cNvPr id="17" name="Google Shape;17;p23"/>
            <p:cNvCxnSpPr/>
            <p:nvPr/>
          </p:nvCxnSpPr>
          <p:spPr>
            <a:xfrm>
              <a:off x="0" y="152400"/>
              <a:ext cx="7136668" cy="1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23"/>
            <p:cNvCxnSpPr/>
            <p:nvPr/>
          </p:nvCxnSpPr>
          <p:spPr>
            <a:xfrm>
              <a:off x="0" y="-1"/>
              <a:ext cx="7136668" cy="1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" name="Google Shape;19;p23"/>
          <p:cNvSpPr txBox="1"/>
          <p:nvPr>
            <p:ph type="title"/>
          </p:nvPr>
        </p:nvSpPr>
        <p:spPr>
          <a:xfrm>
            <a:off x="1004150" y="1751764"/>
            <a:ext cx="7136701" cy="10224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" type="body"/>
          </p:nvPr>
        </p:nvSpPr>
        <p:spPr>
          <a:xfrm>
            <a:off x="2137224" y="2850039"/>
            <a:ext cx="4870501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Open Sans"/>
              <a:buNone/>
              <a:defRPr sz="2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 showMasterSp="0">
  <p:cSld name="MAIN_POINT">
    <p:bg>
      <p:bgPr>
        <a:solidFill>
          <a:srgbClr val="A1E8D9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sp>
        <p:nvSpPr>
          <p:cNvPr id="63" name="Google Shape;63;p32"/>
          <p:cNvSpPr txBox="1"/>
          <p:nvPr>
            <p:ph type="title"/>
          </p:nvPr>
        </p:nvSpPr>
        <p:spPr>
          <a:xfrm>
            <a:off x="490250" y="526349"/>
            <a:ext cx="5613601" cy="2148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5400"/>
              <a:buFont typeface="PT Sans Narrow"/>
              <a:buNone/>
              <a:defRPr b="0" sz="5400">
                <a:solidFill>
                  <a:srgbClr val="695D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32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 showMasterSp="0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sp>
        <p:nvSpPr>
          <p:cNvPr id="67" name="Google Shape;67;p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3"/>
          <p:cNvSpPr txBox="1"/>
          <p:nvPr>
            <p:ph type="title"/>
          </p:nvPr>
        </p:nvSpPr>
        <p:spPr>
          <a:xfrm>
            <a:off x="265500" y="1039675"/>
            <a:ext cx="4045200" cy="1675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33"/>
          <p:cNvSpPr txBox="1"/>
          <p:nvPr>
            <p:ph idx="1" type="body"/>
          </p:nvPr>
        </p:nvSpPr>
        <p:spPr>
          <a:xfrm>
            <a:off x="265500" y="27268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100"/>
              <a:buFont typeface="Open Sans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100"/>
              <a:buFont typeface="Open Sans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100"/>
              <a:buFont typeface="Open Sans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100"/>
              <a:buFont typeface="Open Sans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100"/>
              <a:buFont typeface="Open Sans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695D46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 showMasterSp="0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sp>
        <p:nvSpPr>
          <p:cNvPr id="73" name="Google Shape;73;p34"/>
          <p:cNvSpPr txBox="1"/>
          <p:nvPr>
            <p:ph idx="1" type="body"/>
          </p:nvPr>
        </p:nvSpPr>
        <p:spPr>
          <a:xfrm>
            <a:off x="311699" y="4230725"/>
            <a:ext cx="5998802" cy="598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74" name="Google Shape;74;p34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 showMasterSp="0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5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sp>
        <p:nvSpPr>
          <p:cNvPr id="77" name="Google Shape;77;p35"/>
          <p:cNvSpPr/>
          <p:nvPr/>
        </p:nvSpPr>
        <p:spPr>
          <a:xfrm>
            <a:off x="-75" y="5045700"/>
            <a:ext cx="9144001" cy="97801"/>
          </a:xfrm>
          <a:prstGeom prst="rect">
            <a:avLst/>
          </a:prstGeom>
          <a:solidFill>
            <a:srgbClr val="B3A77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5"/>
          <p:cNvSpPr txBox="1"/>
          <p:nvPr>
            <p:ph hasCustomPrompt="1" type="title"/>
          </p:nvPr>
        </p:nvSpPr>
        <p:spPr>
          <a:xfrm>
            <a:off x="311699" y="1304850"/>
            <a:ext cx="8520602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9" name="Google Shape;79;p35"/>
          <p:cNvSpPr txBox="1"/>
          <p:nvPr>
            <p:ph idx="1" type="body"/>
          </p:nvPr>
        </p:nvSpPr>
        <p:spPr>
          <a:xfrm>
            <a:off x="311699" y="2995650"/>
            <a:ext cx="8520602" cy="1071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6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sp>
        <p:nvSpPr>
          <p:cNvPr id="83" name="Google Shape;83;p36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 showMasterSp="0">
  <p:cSld name="TITLE_AND_BODY_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7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sp>
        <p:nvSpPr>
          <p:cNvPr id="86" name="Google Shape;86;p37"/>
          <p:cNvSpPr txBox="1"/>
          <p:nvPr>
            <p:ph idx="12" type="sldNum"/>
          </p:nvPr>
        </p:nvSpPr>
        <p:spPr>
          <a:xfrm>
            <a:off x="8118924" y="4473930"/>
            <a:ext cx="180135" cy="154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Arial"/>
              <a:buNone/>
              <a:defRPr b="1" sz="7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Arial"/>
              <a:buNone/>
              <a:defRPr b="1" sz="7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Arial"/>
              <a:buNone/>
              <a:defRPr b="1" sz="7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Arial"/>
              <a:buNone/>
              <a:defRPr b="1" sz="7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Arial"/>
              <a:buNone/>
              <a:defRPr b="1" sz="7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Arial"/>
              <a:buNone/>
              <a:defRPr b="1" sz="7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Arial"/>
              <a:buNone/>
              <a:defRPr b="1" sz="7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Arial"/>
              <a:buNone/>
              <a:defRPr b="1" sz="7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Arial"/>
              <a:buNone/>
              <a:defRPr b="1" sz="7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>
            <p:ph type="title"/>
          </p:nvPr>
        </p:nvSpPr>
        <p:spPr>
          <a:xfrm>
            <a:off x="311699" y="0"/>
            <a:ext cx="8520602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" type="body"/>
          </p:nvPr>
        </p:nvSpPr>
        <p:spPr>
          <a:xfrm>
            <a:off x="311699" y="790337"/>
            <a:ext cx="8520602" cy="377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showMasterSp="0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sp>
        <p:nvSpPr>
          <p:cNvPr id="28" name="Google Shape;28;p25"/>
          <p:cNvSpPr/>
          <p:nvPr/>
        </p:nvSpPr>
        <p:spPr>
          <a:xfrm>
            <a:off x="-50" y="2571899"/>
            <a:ext cx="9144001" cy="25716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5"/>
          <p:cNvSpPr txBox="1"/>
          <p:nvPr>
            <p:ph type="title"/>
          </p:nvPr>
        </p:nvSpPr>
        <p:spPr>
          <a:xfrm>
            <a:off x="311699" y="814799"/>
            <a:ext cx="8571302" cy="94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pen Sans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695D46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showMasterSp="0">
  <p:cSld name="TITLE_AND_BODY 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/>
        </p:nvSpPr>
        <p:spPr>
          <a:xfrm>
            <a:off x="1570799" y="4835700"/>
            <a:ext cx="5715001" cy="309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Font typeface="Nunito"/>
              <a:buNone/>
            </a:pPr>
            <a:r>
              <a:rPr b="0" i="0" lang="en-US" sz="800" u="none" cap="none" strike="noStrike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Disinformation/Malign Influence Training, SJ Terp &amp; P Breuer, Threet Consulting | 2021</a:t>
            </a:r>
            <a:endParaRPr/>
          </a:p>
        </p:txBody>
      </p:sp>
      <p:sp>
        <p:nvSpPr>
          <p:cNvPr id="33" name="Google Shape;33;p26"/>
          <p:cNvSpPr txBox="1"/>
          <p:nvPr>
            <p:ph type="title"/>
          </p:nvPr>
        </p:nvSpPr>
        <p:spPr>
          <a:xfrm>
            <a:off x="110549" y="101324"/>
            <a:ext cx="8223602" cy="596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800"/>
              <a:buFont typeface="Maven Pro"/>
              <a:buNone/>
              <a:defRPr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" type="body"/>
          </p:nvPr>
        </p:nvSpPr>
        <p:spPr>
          <a:xfrm>
            <a:off x="221050" y="780424"/>
            <a:ext cx="8113201" cy="3751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●"/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○"/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■"/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●"/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○"/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8677059" y="4772500"/>
            <a:ext cx="322688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showMasterSp="0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/>
        </p:nvSpPr>
        <p:spPr>
          <a:xfrm>
            <a:off x="1570799" y="4835700"/>
            <a:ext cx="5715001" cy="309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Font typeface="Nunito"/>
              <a:buNone/>
            </a:pPr>
            <a:r>
              <a:rPr b="0" i="0" lang="en-US" sz="800" u="none" cap="none" strike="noStrike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Disinformation/Malign Influence Training, SJ Terp &amp; P Breuer, Threet Consulting | 2021</a:t>
            </a:r>
            <a:endParaRPr/>
          </a:p>
        </p:txBody>
      </p:sp>
      <p:sp>
        <p:nvSpPr>
          <p:cNvPr id="38" name="Google Shape;38;p27"/>
          <p:cNvSpPr txBox="1"/>
          <p:nvPr>
            <p:ph type="title"/>
          </p:nvPr>
        </p:nvSpPr>
        <p:spPr>
          <a:xfrm>
            <a:off x="88275" y="101300"/>
            <a:ext cx="8834701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800"/>
              <a:buFont typeface="Maven Pro"/>
              <a:buNone/>
              <a:defRPr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8677059" y="4772500"/>
            <a:ext cx="322688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showMasterSp="0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/>
        </p:nvSpPr>
        <p:spPr>
          <a:xfrm>
            <a:off x="1570799" y="4835700"/>
            <a:ext cx="5715001" cy="309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Font typeface="Nunito"/>
              <a:buNone/>
            </a:pPr>
            <a:r>
              <a:rPr b="0" i="0" lang="en-US" sz="800" u="none" cap="none" strike="noStrike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Disinformation/Malign Influence Training, SJ Terp &amp; P Breuer, Threet Consulting | 2021</a:t>
            </a:r>
            <a:endParaRPr/>
          </a:p>
        </p:txBody>
      </p:sp>
      <p:sp>
        <p:nvSpPr>
          <p:cNvPr id="42" name="Google Shape;42;p28"/>
          <p:cNvSpPr txBox="1"/>
          <p:nvPr>
            <p:ph type="title"/>
          </p:nvPr>
        </p:nvSpPr>
        <p:spPr>
          <a:xfrm>
            <a:off x="198800" y="0"/>
            <a:ext cx="8682901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800"/>
              <a:buFont typeface="Maven Pro"/>
              <a:buNone/>
              <a:defRPr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" type="body"/>
          </p:nvPr>
        </p:nvSpPr>
        <p:spPr>
          <a:xfrm>
            <a:off x="267850" y="808049"/>
            <a:ext cx="3430500" cy="3723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●"/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○"/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■"/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●"/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Char char="○"/>
              <a:defRPr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2" type="body"/>
          </p:nvPr>
        </p:nvSpPr>
        <p:spPr>
          <a:xfrm>
            <a:off x="4903649" y="808049"/>
            <a:ext cx="3430501" cy="3723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8677059" y="4772500"/>
            <a:ext cx="322688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900"/>
              <a:buFont typeface="Nunito"/>
              <a:buNone/>
              <a:defRPr sz="9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showMasterSp="0">
  <p:cSld name="TITLE_AND_TWO_COLUMNS 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sp>
        <p:nvSpPr>
          <p:cNvPr id="48" name="Google Shape;48;p29"/>
          <p:cNvSpPr txBox="1"/>
          <p:nvPr>
            <p:ph type="title"/>
          </p:nvPr>
        </p:nvSpPr>
        <p:spPr>
          <a:xfrm>
            <a:off x="311699" y="0"/>
            <a:ext cx="8520602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" type="body"/>
          </p:nvPr>
        </p:nvSpPr>
        <p:spPr>
          <a:xfrm>
            <a:off x="311699" y="732774"/>
            <a:ext cx="3999902" cy="330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2" type="body"/>
          </p:nvPr>
        </p:nvSpPr>
        <p:spPr>
          <a:xfrm>
            <a:off x="4832399" y="732775"/>
            <a:ext cx="3999902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showMasterSp="0">
  <p:cSld name="TITLE_ONLY 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sp>
        <p:nvSpPr>
          <p:cNvPr id="54" name="Google Shape;54;p30"/>
          <p:cNvSpPr txBox="1"/>
          <p:nvPr>
            <p:ph type="title"/>
          </p:nvPr>
        </p:nvSpPr>
        <p:spPr>
          <a:xfrm>
            <a:off x="311699" y="0"/>
            <a:ext cx="8520602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 showMasterSp="0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sp>
        <p:nvSpPr>
          <p:cNvPr id="58" name="Google Shape;58;p31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/>
        </p:nvSpPr>
        <p:spPr>
          <a:xfrm rot="-5400000">
            <a:off x="-1472353" y="2412552"/>
            <a:ext cx="32631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INST409C: Cognitive Security | Fall 2021 | SJ Terp</a:t>
            </a:r>
            <a:endParaRPr/>
          </a:p>
        </p:txBody>
      </p:sp>
      <p:sp>
        <p:nvSpPr>
          <p:cNvPr id="7" name="Google Shape;7;p22"/>
          <p:cNvSpPr/>
          <p:nvPr/>
        </p:nvSpPr>
        <p:spPr>
          <a:xfrm>
            <a:off x="-75" y="5045700"/>
            <a:ext cx="9144001" cy="978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22"/>
          <p:cNvSpPr txBox="1"/>
          <p:nvPr>
            <p:ph type="title"/>
          </p:nvPr>
        </p:nvSpPr>
        <p:spPr>
          <a:xfrm>
            <a:off x="311699" y="0"/>
            <a:ext cx="8520602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" type="body"/>
          </p:nvPr>
        </p:nvSpPr>
        <p:spPr>
          <a:xfrm>
            <a:off x="311699" y="790337"/>
            <a:ext cx="8520602" cy="377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Helvetica Neue"/>
              <a:buChar char="○"/>
              <a:def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b="0" i="0" sz="20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b="0" i="0" sz="20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b="0" i="0" sz="20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b="0" i="0" sz="20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b="0" i="0" sz="20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b="0" i="0" sz="20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b="0" i="0" sz="20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b="0" i="0" sz="20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  <a:defRPr b="0" i="0" sz="20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uturelearn.com/info/courses/combating-disinformation-and-fake-news/0/steps/157095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idx="4294967295" type="ctrTitle"/>
          </p:nvPr>
        </p:nvSpPr>
        <p:spPr>
          <a:xfrm>
            <a:off x="1004150" y="1751764"/>
            <a:ext cx="7136701" cy="10224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56"/>
              <a:buFont typeface="PT Sans Narrow"/>
              <a:buNone/>
            </a:pPr>
            <a:r>
              <a:rPr b="1" i="0" lang="en-US" sz="3456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Week  11 class 1: monitoring and evaluation </a:t>
            </a:r>
            <a:endParaRPr/>
          </a:p>
        </p:txBody>
      </p:sp>
      <p:sp>
        <p:nvSpPr>
          <p:cNvPr id="92" name="Google Shape;92;p1"/>
          <p:cNvSpPr txBox="1"/>
          <p:nvPr>
            <p:ph idx="4294967295" type="subTitle"/>
          </p:nvPr>
        </p:nvSpPr>
        <p:spPr>
          <a:xfrm>
            <a:off x="1092774" y="3276424"/>
            <a:ext cx="7048201" cy="608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Font typeface="Helvetica Neue"/>
              <a:buNone/>
            </a:pPr>
            <a:r>
              <a:rPr b="0" i="0" lang="en-US" sz="2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INST408C: Cognitive Security | Fall 2021 | SJ Terp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311699" y="117649"/>
            <a:ext cx="8520602" cy="5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500"/>
              <a:buFont typeface="Maven Pro"/>
              <a:buNone/>
            </a:pPr>
            <a:r>
              <a:rPr lang="en-US" sz="2500"/>
              <a:t>Marketing: Customer segmentation and targetting</a:t>
            </a:r>
            <a:endParaRPr/>
          </a:p>
        </p:txBody>
      </p:sp>
      <p:pic>
        <p:nvPicPr>
          <p:cNvPr descr="Google Shape;448;p39" id="155" name="Google Shape;1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849" y="820175"/>
            <a:ext cx="6485727" cy="39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title"/>
          </p:nvPr>
        </p:nvSpPr>
        <p:spPr>
          <a:xfrm>
            <a:off x="311699" y="121199"/>
            <a:ext cx="8520602" cy="5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500"/>
              <a:buFont typeface="Maven Pro"/>
              <a:buNone/>
            </a:pPr>
            <a:r>
              <a:rPr lang="en-US" sz="2500"/>
              <a:t>AdTech: microtargeting</a:t>
            </a:r>
            <a:endParaRPr/>
          </a:p>
        </p:txBody>
      </p:sp>
      <p:pic>
        <p:nvPicPr>
          <p:cNvPr descr="Google Shape;454;p40"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1125" y="615000"/>
            <a:ext cx="5648802" cy="424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type="title"/>
          </p:nvPr>
        </p:nvSpPr>
        <p:spPr>
          <a:xfrm>
            <a:off x="311699" y="814799"/>
            <a:ext cx="8571302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Monitoring and Evaluation: Current Practice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type="title"/>
          </p:nvPr>
        </p:nvSpPr>
        <p:spPr>
          <a:xfrm>
            <a:off x="311699" y="0"/>
            <a:ext cx="8520602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Influencers and websites: Social network models</a:t>
            </a:r>
            <a:endParaRPr/>
          </a:p>
        </p:txBody>
      </p:sp>
      <p:sp>
        <p:nvSpPr>
          <p:cNvPr id="172" name="Google Shape;172;p15"/>
          <p:cNvSpPr txBox="1"/>
          <p:nvPr>
            <p:ph idx="1" type="body"/>
          </p:nvPr>
        </p:nvSpPr>
        <p:spPr>
          <a:xfrm>
            <a:off x="311699" y="790337"/>
            <a:ext cx="8520602" cy="377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Change in followers over 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Post reach - who is mentioning an article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Social share of voice: mentions vs other influencer mentions</a:t>
            </a:r>
            <a:endParaRPr/>
          </a:p>
          <a:p>
            <a:pPr indent="-342900" lvl="1" marL="939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Direct (@word) vs indirect (word)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Applause rate: likes and follows</a:t>
            </a:r>
            <a:endParaRPr/>
          </a:p>
        </p:txBody>
      </p:sp>
      <p:sp>
        <p:nvSpPr>
          <p:cNvPr id="173" name="Google Shape;173;p15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</a:pPr>
            <a:fld id="{00000000-1234-1234-1234-123412341234}" type="slidenum">
              <a:rPr lang="en-U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type="title"/>
          </p:nvPr>
        </p:nvSpPr>
        <p:spPr>
          <a:xfrm>
            <a:off x="110549" y="101324"/>
            <a:ext cx="8223602" cy="596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500"/>
              <a:buFont typeface="Maven Pro"/>
              <a:buNone/>
            </a:pPr>
            <a:r>
              <a:rPr lang="en-US" sz="2500"/>
              <a:t>UNICEF: Infodemic Measures </a:t>
            </a:r>
            <a:endParaRPr/>
          </a:p>
        </p:txBody>
      </p:sp>
      <p:pic>
        <p:nvPicPr>
          <p:cNvPr descr="Google Shape;481;p48" id="179" name="Google Shape;1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9" y="896650"/>
            <a:ext cx="4290750" cy="253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82;p48" id="180" name="Google Shape;18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093849"/>
            <a:ext cx="4463201" cy="233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13e49433b_0_26"/>
          <p:cNvSpPr txBox="1"/>
          <p:nvPr>
            <p:ph type="title"/>
          </p:nvPr>
        </p:nvSpPr>
        <p:spPr>
          <a:xfrm>
            <a:off x="110549" y="101324"/>
            <a:ext cx="8223600" cy="5961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UK Government: RESIST</a:t>
            </a:r>
            <a:endParaRPr/>
          </a:p>
        </p:txBody>
      </p:sp>
      <p:graphicFrame>
        <p:nvGraphicFramePr>
          <p:cNvPr id="186" name="Google Shape;186;g1013e49433b_0_26"/>
          <p:cNvGraphicFramePr/>
          <p:nvPr/>
        </p:nvGraphicFramePr>
        <p:xfrm>
          <a:off x="418000" y="61808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{CF2150AE-EFDD-4E71-9737-A23D16FD64F5}</a:tableStyleId>
              </a:tblPr>
              <a:tblGrid>
                <a:gridCol w="2769325"/>
                <a:gridCol w="4592350"/>
                <a:gridCol w="946325"/>
              </a:tblGrid>
              <a:tr h="314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Objective</a:t>
                      </a:r>
                      <a:endParaRPr b="1"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Metrics</a:t>
                      </a:r>
                      <a:endParaRPr b="1"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Effectiveness</a:t>
                      </a:r>
                      <a:endParaRPr b="1"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Reach the audience vulnerable to a specific piece of disinformation.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Demographic information on the types of people engaging with your content.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Output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Present them with engaging information that captures their attention.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The amount of time people spend viewing information (dwell time), the extent to which they engage with that information (likes, comments, shares).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Output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Direct them to a more in-depth source of legitimate information.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The click-through rate (the number of people who click on a link to more in-depth information), the amount of time people spend viewing that information (dwell time).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Output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Increase the proportion of reporting or online activity that references your communications and messages.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The extent to which your communications are accessible and available in public discourse – for example, of the articles covering an issue or topic, how many reference your message/communications?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Output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Build audience resilience to a specific piece of disinformation and enhance their ability to think critically.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The number of people engaging with a specific piece of disinformation (is it decreasing or increasing?)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Outcome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Change audience views, attitudes and perceptions about a particular issue or topic.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Survey and polling data on the views, attitudes and perceptions of your target audience.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Outcome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Change the way in which the audience behaves.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The number of people amongst your target audience who are changing their behaviour (examples include quitting smoking, getting vaccinated, applying to become a teacher).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B0C0C"/>
                          </a:solidFill>
                          <a:highlight>
                            <a:srgbClr val="FFFFFF"/>
                          </a:highlight>
                        </a:rPr>
                        <a:t>Outcome</a:t>
                      </a:r>
                      <a:endParaRPr sz="900">
                        <a:solidFill>
                          <a:srgbClr val="0B0C0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 txBox="1"/>
          <p:nvPr>
            <p:ph type="title"/>
          </p:nvPr>
        </p:nvSpPr>
        <p:spPr>
          <a:xfrm>
            <a:off x="311699" y="167474"/>
            <a:ext cx="8520602" cy="5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500"/>
              <a:buFont typeface="Maven Pro"/>
              <a:buNone/>
            </a:pPr>
            <a:r>
              <a:rPr lang="en-US" sz="2500"/>
              <a:t>Politics: ad (non) transparency</a:t>
            </a:r>
            <a:endParaRPr/>
          </a:p>
        </p:txBody>
      </p:sp>
      <p:pic>
        <p:nvPicPr>
          <p:cNvPr descr="Google Shape;467;p42" id="192" name="Google Shape;1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5275" y="740175"/>
            <a:ext cx="4490252" cy="401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>
            <p:ph type="title"/>
          </p:nvPr>
        </p:nvSpPr>
        <p:spPr>
          <a:xfrm>
            <a:off x="311699" y="814799"/>
            <a:ext cx="8571302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Monitoring and Evaluation: How Tos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>
            <a:off x="311699" y="0"/>
            <a:ext cx="8520602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en-US"/>
              <a:t>Measuring at different p</a:t>
            </a:r>
            <a:r>
              <a:rPr b="1" i="0" lang="en-US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hases</a:t>
            </a:r>
            <a:endParaRPr/>
          </a:p>
        </p:txBody>
      </p:sp>
      <p:sp>
        <p:nvSpPr>
          <p:cNvPr id="203" name="Google Shape;203;p18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</a:pPr>
            <a:fld id="{00000000-1234-1234-1234-123412341234}" type="slidenum">
              <a:rPr lang="en-U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/>
          </a:p>
        </p:txBody>
      </p:sp>
      <p:pic>
        <p:nvPicPr>
          <p:cNvPr descr="Google Shape;322;p22" id="204" name="Google Shape;2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270" y="1100177"/>
            <a:ext cx="8273206" cy="3123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311699" y="0"/>
            <a:ext cx="8520602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en-US"/>
              <a:t>Metrics for deciding when/how to act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10" name="Google Shape;210;p19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</a:pPr>
            <a:fld id="{00000000-1234-1234-1234-123412341234}" type="slidenum">
              <a:rPr lang="en-U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/>
          </a:p>
        </p:txBody>
      </p:sp>
      <p:pic>
        <p:nvPicPr>
          <p:cNvPr id="211" name="Google Shape;2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24" y="707400"/>
            <a:ext cx="7387814" cy="39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/>
          <p:nvPr/>
        </p:nvSpPr>
        <p:spPr>
          <a:xfrm>
            <a:off x="1241425" y="4659925"/>
            <a:ext cx="65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image: UNICEF vaccine </a:t>
            </a: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misinformation</a:t>
            </a:r>
            <a:r>
              <a:rPr lang="en-US" sz="1100">
                <a:latin typeface="Open Sans"/>
                <a:ea typeface="Open Sans"/>
                <a:cs typeface="Open Sans"/>
                <a:sym typeface="Open Sans"/>
              </a:rPr>
              <a:t> field guide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311699" y="0"/>
            <a:ext cx="8520602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PT Sans Narrow"/>
              <a:buNone/>
            </a:pPr>
            <a:r>
              <a:rPr lang="en-US" sz="3200"/>
              <a:t>INST408C Week 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364049" y="707399"/>
            <a:ext cx="4182602" cy="20316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Monday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M&amp;E: theory</a:t>
            </a: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>
            <a:off x="364048" y="2839923"/>
            <a:ext cx="4182604" cy="1780803"/>
            <a:chOff x="-1" y="-1"/>
            <a:chExt cx="4182602" cy="1780802"/>
          </a:xfrm>
        </p:grpSpPr>
        <p:sp>
          <p:nvSpPr>
            <p:cNvPr id="100" name="Google Shape;100;p2"/>
            <p:cNvSpPr/>
            <p:nvPr/>
          </p:nvSpPr>
          <p:spPr>
            <a:xfrm>
              <a:off x="-1" y="-1"/>
              <a:ext cx="4182602" cy="178080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3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800"/>
                <a:buFont typeface="Open Sans"/>
                <a:buNone/>
              </a:pPr>
              <a:r>
                <a:t/>
              </a:r>
              <a:endPara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4762" y="4762"/>
              <a:ext cx="4173076" cy="1771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rmAutofit/>
            </a:bodyPr>
            <a:lstStyle/>
            <a:p>
              <a:pPr indent="0" lvl="0" marL="0" marR="0" rtl="0" algn="l">
                <a:lnSpc>
                  <a:spcPct val="103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800"/>
                <a:buFont typeface="Open Sans"/>
                <a:buNone/>
              </a:pPr>
              <a:r>
                <a:rPr b="0" i="0" lang="en-US" sz="1800" u="none" cap="none" strike="noStrike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Readings</a:t>
              </a:r>
              <a:endParaRPr/>
            </a:p>
            <a:p>
              <a:pPr indent="0" lvl="0" marL="0" marR="0" rtl="0" algn="l">
                <a:lnSpc>
                  <a:spcPct val="103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800"/>
                <a:buFont typeface="Open Sans"/>
                <a:buNone/>
              </a:pPr>
              <a:r>
                <a:rPr b="0" i="0" lang="en-US" sz="1800" u="none" cap="none" strike="noStrike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* </a:t>
              </a:r>
              <a:r>
                <a:rPr b="0" i="0" lang="en-US" sz="1800" u="sng" cap="none" strike="noStrike">
                  <a:solidFill>
                    <a:schemeClr val="accent5"/>
                  </a:solidFill>
                  <a:latin typeface="Open Sans"/>
                  <a:ea typeface="Open Sans"/>
                  <a:cs typeface="Open Sans"/>
                  <a:sym typeface="Open Sans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https://www.futurelearn.com/info/courses/combating-disinformation-and-fake-news/0/steps/157095</a:t>
              </a:r>
              <a:r>
                <a:rPr b="0" i="0" lang="en-US" sz="1800" u="none" cap="none" strike="noStrike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/>
            </a:p>
          </p:txBody>
        </p:sp>
      </p:grpSp>
      <p:sp>
        <p:nvSpPr>
          <p:cNvPr id="102" name="Google Shape;102;p2"/>
          <p:cNvSpPr txBox="1"/>
          <p:nvPr>
            <p:ph idx="12" type="sldNum"/>
          </p:nvPr>
        </p:nvSpPr>
        <p:spPr>
          <a:xfrm>
            <a:off x="8684345" y="4616191"/>
            <a:ext cx="336814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</a:pPr>
            <a:fld id="{00000000-1234-1234-1234-123412341234}" type="slidenum">
              <a:rPr lang="en-U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/>
          </a:p>
        </p:txBody>
      </p:sp>
      <p:grpSp>
        <p:nvGrpSpPr>
          <p:cNvPr id="103" name="Google Shape;103;p2"/>
          <p:cNvGrpSpPr/>
          <p:nvPr/>
        </p:nvGrpSpPr>
        <p:grpSpPr>
          <a:xfrm>
            <a:off x="4752748" y="2839923"/>
            <a:ext cx="4182603" cy="1780803"/>
            <a:chOff x="-1" y="-1"/>
            <a:chExt cx="4182602" cy="1780802"/>
          </a:xfrm>
        </p:grpSpPr>
        <p:sp>
          <p:nvSpPr>
            <p:cNvPr id="104" name="Google Shape;104;p2"/>
            <p:cNvSpPr/>
            <p:nvPr/>
          </p:nvSpPr>
          <p:spPr>
            <a:xfrm>
              <a:off x="-1" y="-1"/>
              <a:ext cx="4182602" cy="178080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800"/>
                <a:buFont typeface="Open Sans"/>
                <a:buNone/>
              </a:pPr>
              <a:r>
                <a:t/>
              </a:r>
              <a:endPara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4762" y="4762"/>
              <a:ext cx="4173076" cy="1771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rm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800"/>
                <a:buFont typeface="Open Sans"/>
                <a:buNone/>
              </a:pPr>
              <a:r>
                <a:rPr b="0" i="0" lang="en-US" sz="1800" u="none" cap="none" strike="noStrike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Assignments</a:t>
              </a:r>
              <a:endParaRPr/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4752748" y="707498"/>
            <a:ext cx="4182603" cy="2031603"/>
            <a:chOff x="-1" y="-1"/>
            <a:chExt cx="4182602" cy="2031602"/>
          </a:xfrm>
        </p:grpSpPr>
        <p:sp>
          <p:nvSpPr>
            <p:cNvPr id="107" name="Google Shape;107;p2"/>
            <p:cNvSpPr/>
            <p:nvPr/>
          </p:nvSpPr>
          <p:spPr>
            <a:xfrm>
              <a:off x="-1" y="-1"/>
              <a:ext cx="4182602" cy="203160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800"/>
                <a:buFont typeface="Open Sans"/>
                <a:buNone/>
              </a:pPr>
              <a:r>
                <a:t/>
              </a:r>
              <a:endParaRPr b="0" i="0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4762" y="4762"/>
              <a:ext cx="4173076" cy="2022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rm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95D46"/>
                </a:buClr>
                <a:buSzPts val="1800"/>
                <a:buFont typeface="Open Sans"/>
                <a:buNone/>
              </a:pPr>
              <a:r>
                <a:rPr b="0" i="0" lang="en-US" sz="1800" u="none" cap="none" strike="noStrike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Wednesday</a:t>
              </a:r>
              <a:endParaRPr/>
            </a:p>
            <a:p>
              <a:pPr indent="-342900" lvl="0" marL="45720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695D46"/>
                </a:buClr>
                <a:buSzPts val="1800"/>
                <a:buFont typeface="Helvetica Neue"/>
                <a:buChar char="●"/>
              </a:pPr>
              <a:r>
                <a:rPr b="0" i="0" lang="en-US" sz="1800" u="none" cap="none" strike="noStrike">
                  <a:solidFill>
                    <a:srgbClr val="695D46"/>
                  </a:solidFill>
                  <a:latin typeface="Open Sans"/>
                  <a:ea typeface="Open Sans"/>
                  <a:cs typeface="Open Sans"/>
                  <a:sym typeface="Open Sans"/>
                </a:rPr>
                <a:t>M&amp;E: practice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>
            <p:ph type="title"/>
          </p:nvPr>
        </p:nvSpPr>
        <p:spPr>
          <a:xfrm>
            <a:off x="311699" y="0"/>
            <a:ext cx="8520602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How do you know if this is working?</a:t>
            </a:r>
            <a:endParaRPr/>
          </a:p>
        </p:txBody>
      </p:sp>
      <p:sp>
        <p:nvSpPr>
          <p:cNvPr id="218" name="Google Shape;218;p17"/>
          <p:cNvSpPr txBox="1"/>
          <p:nvPr>
            <p:ph idx="1" type="body"/>
          </p:nvPr>
        </p:nvSpPr>
        <p:spPr>
          <a:xfrm>
            <a:off x="311700" y="732775"/>
            <a:ext cx="3867900" cy="4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None/>
            </a:pPr>
            <a:r>
              <a:rPr lang="en-US"/>
              <a:t>Assess overall effectiveness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Creators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social share of voice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brand awareness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community fractures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Responders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social share of voice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how well are we reducing cognitive security risk?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-US"/>
              <a:t>community repairs</a:t>
            </a:r>
            <a:endParaRPr/>
          </a:p>
        </p:txBody>
      </p:sp>
      <p:sp>
        <p:nvSpPr>
          <p:cNvPr id="219" name="Google Shape;219;p17"/>
          <p:cNvSpPr txBox="1"/>
          <p:nvPr>
            <p:ph idx="2" type="body"/>
          </p:nvPr>
        </p:nvSpPr>
        <p:spPr>
          <a:xfrm>
            <a:off x="4354650" y="732775"/>
            <a:ext cx="4537500" cy="3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400"/>
              <a:buFont typeface="Open Sans"/>
              <a:buNone/>
            </a:pPr>
            <a:r>
              <a:rPr lang="en-US" sz="1400"/>
              <a:t>Assess incident response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Creators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message reach, amplification rate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applause rate, engagement rate etc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Knowledge-based: what is being discussed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Social network-based: who is discussing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Responders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Knowledge based: how accessible (and shared) is trusted information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-US" sz="1400"/>
              <a:t>Network based: did the disinformation sharing slow down?</a:t>
            </a:r>
            <a:endParaRPr sz="1400"/>
          </a:p>
        </p:txBody>
      </p:sp>
      <p:sp>
        <p:nvSpPr>
          <p:cNvPr id="220" name="Google Shape;220;p17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</a:pPr>
            <a:fld id="{00000000-1234-1234-1234-123412341234}" type="slidenum">
              <a:rPr lang="en-U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type="title"/>
          </p:nvPr>
        </p:nvSpPr>
        <p:spPr>
          <a:xfrm>
            <a:off x="311699" y="0"/>
            <a:ext cx="8520602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en-US"/>
              <a:t>Performance metrics, Effectiveness metrics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26" name="Google Shape;226;p20"/>
          <p:cNvSpPr txBox="1"/>
          <p:nvPr>
            <p:ph idx="1" type="body"/>
          </p:nvPr>
        </p:nvSpPr>
        <p:spPr>
          <a:xfrm>
            <a:off x="311699" y="790337"/>
            <a:ext cx="8520602" cy="3778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Measures of performance (MoP):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“are we doing things right”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evidence of impacts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Impressions, page views, reach, frequency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Measures of effectiveness (MoE):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“are we doing the right things”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verifiable changes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shifts</a:t>
            </a:r>
            <a:r>
              <a:rPr lang="en-US"/>
              <a:t> in knowledge, attitudes, behaviour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Indicator: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Piece of information that tells us more about an MoE or MoP</a:t>
            </a:r>
            <a:endParaRPr/>
          </a:p>
        </p:txBody>
      </p:sp>
      <p:sp>
        <p:nvSpPr>
          <p:cNvPr id="227" name="Google Shape;227;p20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</a:pPr>
            <a:fld id="{00000000-1234-1234-1234-123412341234}" type="slidenum">
              <a:rPr lang="en-U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>
            <p:ph type="title"/>
          </p:nvPr>
        </p:nvSpPr>
        <p:spPr>
          <a:xfrm>
            <a:off x="311699" y="0"/>
            <a:ext cx="8520602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PT Sans Narrow"/>
              <a:buNone/>
            </a:pPr>
            <a:r>
              <a:rPr lang="en-US"/>
              <a:t>Measures of performance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33" name="Google Shape;233;p21"/>
          <p:cNvSpPr txBox="1"/>
          <p:nvPr>
            <p:ph idx="1" type="body"/>
          </p:nvPr>
        </p:nvSpPr>
        <p:spPr>
          <a:xfrm>
            <a:off x="311700" y="631900"/>
            <a:ext cx="8520600" cy="4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Content focussed:</a:t>
            </a:r>
            <a:endParaRPr/>
          </a:p>
          <a:p>
            <a:pPr indent="-31718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Number of misinformation articles/ messages (how many, by source / channel)</a:t>
            </a:r>
            <a:endParaRPr/>
          </a:p>
          <a:p>
            <a:pPr indent="-31718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Number of counter messages created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View focussed:</a:t>
            </a:r>
            <a:endParaRPr/>
          </a:p>
          <a:p>
            <a:pPr indent="-31718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Impressions: number of views of content</a:t>
            </a:r>
            <a:endParaRPr/>
          </a:p>
          <a:p>
            <a:pPr indent="-31718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Page views: of websites/ webpages</a:t>
            </a:r>
            <a:endParaRPr/>
          </a:p>
          <a:p>
            <a:pPr indent="-31718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Volume of misinformation identified and logged</a:t>
            </a:r>
            <a:endParaRPr/>
          </a:p>
          <a:p>
            <a:pPr indent="-317182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People focussed:</a:t>
            </a:r>
            <a:endParaRPr/>
          </a:p>
          <a:p>
            <a:pPr indent="-31718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Reach: number of people who saw content</a:t>
            </a:r>
            <a:endParaRPr/>
          </a:p>
          <a:p>
            <a:pPr indent="-31718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Frequency: number of times people saw content and/or number of times content was posted or shared</a:t>
            </a:r>
            <a:endParaRPr/>
          </a:p>
          <a:p>
            <a:pPr indent="-31718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Number of organizations/ leaders/ influencers recruited to disseminate messages</a:t>
            </a:r>
            <a:endParaRPr/>
          </a:p>
          <a:p>
            <a:pPr indent="-317182" lvl="1" marL="914400" rtl="0" algn="l">
              <a:spcBef>
                <a:spcPts val="1000"/>
              </a:spcBef>
              <a:spcAft>
                <a:spcPts val="1000"/>
              </a:spcAft>
              <a:buSzPct val="100000"/>
              <a:buChar char="○"/>
            </a:pPr>
            <a:r>
              <a:rPr lang="en-US"/>
              <a:t>Number of people trained/ given technical assistance</a:t>
            </a:r>
            <a:endParaRPr/>
          </a:p>
        </p:txBody>
      </p:sp>
      <p:sp>
        <p:nvSpPr>
          <p:cNvPr id="234" name="Google Shape;234;p21"/>
          <p:cNvSpPr txBox="1"/>
          <p:nvPr>
            <p:ph idx="12" type="sldNum"/>
          </p:nvPr>
        </p:nvSpPr>
        <p:spPr>
          <a:xfrm>
            <a:off x="8543082" y="4616191"/>
            <a:ext cx="478077" cy="487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2000"/>
              <a:buFont typeface="Open Sans"/>
              <a:buNone/>
            </a:pPr>
            <a:fld id="{00000000-1234-1234-1234-123412341234}" type="slidenum">
              <a:rPr lang="en-US" sz="20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13e49433b_0_3"/>
          <p:cNvSpPr txBox="1"/>
          <p:nvPr>
            <p:ph type="title"/>
          </p:nvPr>
        </p:nvSpPr>
        <p:spPr>
          <a:xfrm>
            <a:off x="311699" y="0"/>
            <a:ext cx="8520600" cy="707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Measures of effectiveness</a:t>
            </a:r>
            <a:endParaRPr/>
          </a:p>
        </p:txBody>
      </p:sp>
      <p:sp>
        <p:nvSpPr>
          <p:cNvPr id="240" name="Google Shape;240;g1013e49433b_0_3"/>
          <p:cNvSpPr txBox="1"/>
          <p:nvPr>
            <p:ph idx="1" type="body"/>
          </p:nvPr>
        </p:nvSpPr>
        <p:spPr>
          <a:xfrm>
            <a:off x="311700" y="631900"/>
            <a:ext cx="8520600" cy="4293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Content</a:t>
            </a:r>
            <a:endParaRPr/>
          </a:p>
          <a:p>
            <a:pPr indent="-30861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Relevance and credibility of messages (target audience receptivity)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Awareness</a:t>
            </a:r>
            <a:endParaRPr/>
          </a:p>
          <a:p>
            <a:pPr indent="-30861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Misinformation awareness (recall, </a:t>
            </a:r>
            <a:r>
              <a:rPr lang="en-US"/>
              <a:t>exposure</a:t>
            </a:r>
            <a:r>
              <a:rPr lang="en-US"/>
              <a:t>)</a:t>
            </a:r>
            <a:endParaRPr/>
          </a:p>
          <a:p>
            <a:pPr indent="-30861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Counter awareness (inoculation, counter messages)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Knowledge</a:t>
            </a:r>
            <a:endParaRPr/>
          </a:p>
          <a:p>
            <a:pPr indent="-30861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Belief in misinformation (trust in sources, and messages)</a:t>
            </a:r>
            <a:endParaRPr/>
          </a:p>
          <a:p>
            <a:pPr indent="-30861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Knowledge of facts and resources (e.g. local resources, priority facts)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Action/ Attitude</a:t>
            </a:r>
            <a:endParaRPr/>
          </a:p>
          <a:p>
            <a:pPr indent="-30861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Intent to act (vote, vaccinate etc)</a:t>
            </a:r>
            <a:endParaRPr/>
          </a:p>
          <a:p>
            <a:pPr indent="-30861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Attitude</a:t>
            </a:r>
            <a:r>
              <a:rPr lang="en-US"/>
              <a:t> to authorities (trust in influencers, institutions etc)</a:t>
            </a:r>
            <a:endParaRPr/>
          </a:p>
          <a:p>
            <a:pPr indent="-30861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-US"/>
              <a:t>Hesitancy (hesitancy to vote, vaccinate etc)</a:t>
            </a:r>
            <a:endParaRPr/>
          </a:p>
          <a:p>
            <a:pPr indent="-308610" lvl="1" marL="914400" rtl="0" algn="l">
              <a:spcBef>
                <a:spcPts val="1000"/>
              </a:spcBef>
              <a:spcAft>
                <a:spcPts val="1000"/>
              </a:spcAft>
              <a:buSzPct val="100000"/>
              <a:buChar char="○"/>
            </a:pPr>
            <a:r>
              <a:rPr lang="en-US"/>
              <a:t>Action coverage (votes, </a:t>
            </a:r>
            <a:r>
              <a:rPr lang="en-US"/>
              <a:t>inoculations</a:t>
            </a:r>
            <a:r>
              <a:rPr lang="en-US"/>
              <a:t> etc)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13e49433b_0_19"/>
          <p:cNvSpPr txBox="1"/>
          <p:nvPr>
            <p:ph type="title"/>
          </p:nvPr>
        </p:nvSpPr>
        <p:spPr>
          <a:xfrm>
            <a:off x="311699" y="0"/>
            <a:ext cx="8520600" cy="707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Communication Effectiveness</a:t>
            </a:r>
            <a:endParaRPr/>
          </a:p>
        </p:txBody>
      </p:sp>
      <p:sp>
        <p:nvSpPr>
          <p:cNvPr id="246" name="Google Shape;246;g1013e49433b_0_19"/>
          <p:cNvSpPr txBox="1"/>
          <p:nvPr>
            <p:ph idx="1" type="body"/>
          </p:nvPr>
        </p:nvSpPr>
        <p:spPr>
          <a:xfrm>
            <a:off x="311699" y="790337"/>
            <a:ext cx="8520600" cy="3778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/>
              <a:t>“</a:t>
            </a:r>
            <a:r>
              <a:rPr i="1" lang="en-US" sz="1400">
                <a:solidFill>
                  <a:srgbClr val="0B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principle, counter disinformation campaigns should aim to achieve the five objectives set out below:</a:t>
            </a:r>
            <a:endParaRPr i="1" sz="1400">
              <a:solidFill>
                <a:srgbClr val="0B0C0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B0C0C"/>
              </a:buClr>
              <a:buSzPts val="1400"/>
              <a:buFont typeface="Arial"/>
              <a:buChar char="●"/>
            </a:pPr>
            <a:r>
              <a:rPr i="1" lang="en-US" sz="1400">
                <a:solidFill>
                  <a:srgbClr val="0B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reach the audience vulnerable to a specific piece of mis- or disinformation (output);</a:t>
            </a:r>
            <a:endParaRPr i="1" sz="1400">
              <a:solidFill>
                <a:srgbClr val="0B0C0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0C0C"/>
              </a:buClr>
              <a:buSzPts val="1400"/>
              <a:buFont typeface="Arial"/>
              <a:buChar char="●"/>
            </a:pPr>
            <a:r>
              <a:rPr i="1" lang="en-US" sz="1400">
                <a:solidFill>
                  <a:srgbClr val="0B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present that information in a manner which engages the audience and captures their attention (output);</a:t>
            </a:r>
            <a:endParaRPr i="1" sz="1400">
              <a:solidFill>
                <a:srgbClr val="0B0C0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0C0C"/>
              </a:buClr>
              <a:buSzPts val="1400"/>
              <a:buFont typeface="Arial"/>
              <a:buChar char="●"/>
            </a:pPr>
            <a:r>
              <a:rPr i="1" lang="en-US" sz="1400">
                <a:solidFill>
                  <a:srgbClr val="0B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direct the the audience to an alternative source of information that is both legitimate and credible (output);</a:t>
            </a:r>
            <a:endParaRPr i="1" sz="1400">
              <a:solidFill>
                <a:srgbClr val="0B0C0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0C0C"/>
              </a:buClr>
              <a:buSzPts val="1400"/>
              <a:buFont typeface="Arial"/>
              <a:buChar char="●"/>
            </a:pPr>
            <a:r>
              <a:rPr i="1" lang="en-US" sz="1400">
                <a:solidFill>
                  <a:srgbClr val="0B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increase the proportion of reporting or online activity that references your communications or information from your communications (output);</a:t>
            </a:r>
            <a:endParaRPr i="1" sz="1400">
              <a:solidFill>
                <a:srgbClr val="0B0C0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0C0C"/>
              </a:buClr>
              <a:buSzPts val="1400"/>
              <a:buFont typeface="Arial"/>
              <a:buChar char="●"/>
            </a:pPr>
            <a:r>
              <a:rPr i="1" lang="en-US" sz="1400">
                <a:solidFill>
                  <a:srgbClr val="0B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build their resilience whilst enhancing their ability to think critically about the information they encounter (outcome);</a:t>
            </a:r>
            <a:endParaRPr i="1" sz="1400">
              <a:solidFill>
                <a:srgbClr val="0B0C0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0C0C"/>
              </a:buClr>
              <a:buSzPts val="1400"/>
              <a:buFont typeface="Arial"/>
              <a:buChar char="●"/>
            </a:pPr>
            <a:r>
              <a:rPr i="1" lang="en-US" sz="1400">
                <a:solidFill>
                  <a:srgbClr val="0B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change their attitudes, perceptions and behaviours towards a particular issue or topic (outcome).” </a:t>
            </a:r>
            <a:r>
              <a:rPr lang="en-US" sz="1400">
                <a:solidFill>
                  <a:srgbClr val="0B0C0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RESIST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13e49433b_0_13"/>
          <p:cNvSpPr txBox="1"/>
          <p:nvPr>
            <p:ph type="title"/>
          </p:nvPr>
        </p:nvSpPr>
        <p:spPr>
          <a:xfrm>
            <a:off x="311699" y="0"/>
            <a:ext cx="8520600" cy="707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response types: Risk-based metrics</a:t>
            </a:r>
            <a:endParaRPr/>
          </a:p>
        </p:txBody>
      </p:sp>
      <p:sp>
        <p:nvSpPr>
          <p:cNvPr id="252" name="Google Shape;252;g1013e49433b_0_13"/>
          <p:cNvSpPr txBox="1"/>
          <p:nvPr>
            <p:ph idx="1" type="body"/>
          </p:nvPr>
        </p:nvSpPr>
        <p:spPr>
          <a:xfrm>
            <a:off x="311699" y="790337"/>
            <a:ext cx="8520600" cy="3778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 in loss </a:t>
            </a:r>
            <a:r>
              <a:rPr lang="en-US"/>
              <a:t>frequency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 in potential losses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13e49433b_0_8"/>
          <p:cNvSpPr txBox="1"/>
          <p:nvPr>
            <p:ph type="title"/>
          </p:nvPr>
        </p:nvSpPr>
        <p:spPr>
          <a:xfrm>
            <a:off x="311699" y="0"/>
            <a:ext cx="8520600" cy="707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Metric gathering methods</a:t>
            </a:r>
            <a:endParaRPr/>
          </a:p>
        </p:txBody>
      </p:sp>
      <p:sp>
        <p:nvSpPr>
          <p:cNvPr id="258" name="Google Shape;258;g1013e49433b_0_8"/>
          <p:cNvSpPr txBox="1"/>
          <p:nvPr>
            <p:ph idx="1" type="body"/>
          </p:nvPr>
        </p:nvSpPr>
        <p:spPr>
          <a:xfrm>
            <a:off x="311699" y="790337"/>
            <a:ext cx="8520600" cy="3778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 analysis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Tiplines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Surveys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US"/>
              <a:t>Chatbots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>
            <p:ph type="title"/>
          </p:nvPr>
        </p:nvSpPr>
        <p:spPr>
          <a:xfrm>
            <a:off x="311699" y="814799"/>
            <a:ext cx="8571302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What are we measuring?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110549" y="101324"/>
            <a:ext cx="8223602" cy="596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500"/>
              <a:buFont typeface="Maven Pro"/>
              <a:buNone/>
            </a:pPr>
            <a:r>
              <a:rPr lang="en-US" sz="2500"/>
              <a:t>The medium is the message</a:t>
            </a:r>
            <a:endParaRPr/>
          </a:p>
        </p:txBody>
      </p:sp>
      <p:sp>
        <p:nvSpPr>
          <p:cNvPr id="119" name="Google Shape;119;p4"/>
          <p:cNvSpPr txBox="1"/>
          <p:nvPr>
            <p:ph idx="1" type="body"/>
          </p:nvPr>
        </p:nvSpPr>
        <p:spPr>
          <a:xfrm>
            <a:off x="221049" y="780424"/>
            <a:ext cx="8113202" cy="3751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i="1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i="1" lang="en-US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McLuhan’s “The medium is the message”: the forms and methods used to communicate information have a significant impact on the messages they deliver (including meanings and perceptions”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i="1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i="1" lang="en-US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“Never mind the content; what’s important is the medium… the media are extensions of our senses; as they change, they transform our environment and affect everything we do -- they “massage” or reshape us” - McLuhan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311699" y="182899"/>
            <a:ext cx="8520602" cy="5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500"/>
              <a:buFont typeface="Maven Pro"/>
              <a:buNone/>
            </a:pPr>
            <a:r>
              <a:rPr lang="en-US" sz="2500"/>
              <a:t>Using those biases</a:t>
            </a:r>
            <a:endParaRPr/>
          </a:p>
        </p:txBody>
      </p:sp>
      <p:pic>
        <p:nvPicPr>
          <p:cNvPr descr="Google Shape;490;p46"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7300" y="755600"/>
            <a:ext cx="5575376" cy="410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type="title"/>
          </p:nvPr>
        </p:nvSpPr>
        <p:spPr>
          <a:xfrm>
            <a:off x="311699" y="121224"/>
            <a:ext cx="8520602" cy="5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500"/>
              <a:buFont typeface="Maven Pro"/>
              <a:buNone/>
            </a:pPr>
            <a:r>
              <a:rPr lang="en-US" sz="2500"/>
              <a:t>Network contagion</a:t>
            </a:r>
            <a:endParaRPr/>
          </a:p>
        </p:txBody>
      </p:sp>
      <p:pic>
        <p:nvPicPr>
          <p:cNvPr descr="Google Shape;528;p49" id="131" name="Google Shape;1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224" y="830899"/>
            <a:ext cx="512781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311699" y="814799"/>
            <a:ext cx="8571302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Monitoring and Evaluation: History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type="title"/>
          </p:nvPr>
        </p:nvSpPr>
        <p:spPr>
          <a:xfrm>
            <a:off x="110549" y="25125"/>
            <a:ext cx="8223602" cy="596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500"/>
              <a:buFont typeface="Maven Pro"/>
              <a:buNone/>
            </a:pPr>
            <a:r>
              <a:rPr lang="en-US" sz="2500"/>
              <a:t>Marketing has a lot to teach us</a:t>
            </a:r>
            <a:endParaRPr/>
          </a:p>
        </p:txBody>
      </p:sp>
      <p:pic>
        <p:nvPicPr>
          <p:cNvPr descr="Google Shape;488;p49" id="142" name="Google Shape;1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300" y="545025"/>
            <a:ext cx="5502100" cy="418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type="title"/>
          </p:nvPr>
        </p:nvSpPr>
        <p:spPr>
          <a:xfrm>
            <a:off x="311699" y="121224"/>
            <a:ext cx="8520602" cy="572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500"/>
              <a:buFont typeface="Maven Pro"/>
              <a:buNone/>
            </a:pPr>
            <a:r>
              <a:rPr lang="en-US" sz="2500"/>
              <a:t>Marketing: sales funnels</a:t>
            </a:r>
            <a:endParaRPr/>
          </a:p>
        </p:txBody>
      </p:sp>
      <p:pic>
        <p:nvPicPr>
          <p:cNvPr descr="Google Shape;441;p38" id="148" name="Google Shape;1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99" y="1202625"/>
            <a:ext cx="4507102" cy="2502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42;p38" id="149" name="Google Shape;14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8771" y="996625"/>
            <a:ext cx="4595226" cy="270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FFFFFF"/>
      </a:dk1>
      <a:lt1>
        <a:srgbClr val="A1E8D9"/>
      </a:lt1>
      <a:dk2>
        <a:srgbClr val="A7A7A7"/>
      </a:dk2>
      <a:lt2>
        <a:srgbClr val="535353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